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2120" y="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F6AA-A5CC-462C-8CB4-06925D803609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60BAD-40B9-4204-961E-A3AB67F088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F6AA-A5CC-462C-8CB4-06925D803609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60BAD-40B9-4204-961E-A3AB67F088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F6AA-A5CC-462C-8CB4-06925D803609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60BAD-40B9-4204-961E-A3AB67F088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F6AA-A5CC-462C-8CB4-06925D803609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60BAD-40B9-4204-961E-A3AB67F088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F6AA-A5CC-462C-8CB4-06925D803609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60BAD-40B9-4204-961E-A3AB67F088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F6AA-A5CC-462C-8CB4-06925D803609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60BAD-40B9-4204-961E-A3AB67F088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F6AA-A5CC-462C-8CB4-06925D803609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60BAD-40B9-4204-961E-A3AB67F088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F6AA-A5CC-462C-8CB4-06925D803609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60BAD-40B9-4204-961E-A3AB67F088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F6AA-A5CC-462C-8CB4-06925D803609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60BAD-40B9-4204-961E-A3AB67F088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F6AA-A5CC-462C-8CB4-06925D803609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60BAD-40B9-4204-961E-A3AB67F088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F6AA-A5CC-462C-8CB4-06925D803609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60BAD-40B9-4204-961E-A3AB67F088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2F6AA-A5CC-462C-8CB4-06925D803609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60BAD-40B9-4204-961E-A3AB67F088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458" y="0"/>
            <a:ext cx="2590800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Food Labels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3" descr="labe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4192337"/>
            <a:ext cx="2209800" cy="4342063"/>
          </a:xfrm>
          <a:prstGeom prst="rect">
            <a:avLst/>
          </a:prstGeom>
        </p:spPr>
      </p:pic>
      <p:pic>
        <p:nvPicPr>
          <p:cNvPr id="6" name="Picture 5" descr="Label pictur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685802"/>
            <a:ext cx="2209800" cy="123658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00400" y="19050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200" y="609600"/>
            <a:ext cx="6705600" cy="2895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743200" y="1752600"/>
            <a:ext cx="3886200" cy="1676400"/>
            <a:chOff x="2743200" y="2133600"/>
            <a:chExt cx="3886200" cy="1676400"/>
          </a:xfrm>
        </p:grpSpPr>
        <p:sp>
          <p:nvSpPr>
            <p:cNvPr id="15" name="Rounded Rectangle 14"/>
            <p:cNvSpPr/>
            <p:nvPr/>
          </p:nvSpPr>
          <p:spPr>
            <a:xfrm>
              <a:off x="2743200" y="2133600"/>
              <a:ext cx="3886200" cy="16764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95600" y="2179260"/>
              <a:ext cx="1447800" cy="156966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tx2">
                      <a:lumMod val="75000"/>
                    </a:schemeClr>
                  </a:solidFill>
                </a:rPr>
                <a:t>REGULATED TERMS</a:t>
              </a:r>
            </a:p>
            <a:p>
              <a:pPr algn="ctr"/>
              <a:r>
                <a:rPr lang="en-US" sz="1200" b="1" dirty="0" smtClean="0">
                  <a:solidFill>
                    <a:schemeClr val="tx2">
                      <a:lumMod val="75000"/>
                    </a:schemeClr>
                  </a:solidFill>
                </a:rPr>
                <a:t>Organic</a:t>
              </a:r>
            </a:p>
            <a:p>
              <a:pPr algn="ctr"/>
              <a:r>
                <a:rPr lang="en-US" sz="1200" b="1" dirty="0" smtClean="0">
                  <a:solidFill>
                    <a:schemeClr val="tx2">
                      <a:lumMod val="75000"/>
                    </a:schemeClr>
                  </a:solidFill>
                </a:rPr>
                <a:t>Cage-Free</a:t>
              </a:r>
            </a:p>
            <a:p>
              <a:pPr algn="ctr"/>
              <a:r>
                <a:rPr lang="en-US" sz="1200" b="1" dirty="0" smtClean="0">
                  <a:solidFill>
                    <a:schemeClr val="tx2">
                      <a:lumMod val="75000"/>
                    </a:schemeClr>
                  </a:solidFill>
                </a:rPr>
                <a:t>Free-Range</a:t>
              </a:r>
            </a:p>
            <a:p>
              <a:pPr algn="ctr"/>
              <a:r>
                <a:rPr lang="en-US" sz="1200" b="1" dirty="0" smtClean="0">
                  <a:solidFill>
                    <a:schemeClr val="tx2">
                      <a:lumMod val="75000"/>
                    </a:schemeClr>
                  </a:solidFill>
                </a:rPr>
                <a:t>Natural (meat, poultry, eggs)</a:t>
              </a:r>
            </a:p>
            <a:p>
              <a:pPr algn="ctr"/>
              <a:r>
                <a:rPr lang="en-US" sz="1200" b="1" dirty="0" smtClean="0">
                  <a:solidFill>
                    <a:schemeClr val="tx2">
                      <a:lumMod val="75000"/>
                    </a:schemeClr>
                  </a:solidFill>
                </a:rPr>
                <a:t>Grass-fed</a:t>
              </a:r>
            </a:p>
            <a:p>
              <a:pPr algn="ctr"/>
              <a:r>
                <a:rPr lang="en-US" sz="1200" b="1" dirty="0" smtClean="0">
                  <a:solidFill>
                    <a:schemeClr val="tx2">
                      <a:lumMod val="75000"/>
                    </a:schemeClr>
                  </a:solidFill>
                </a:rPr>
                <a:t>Gluten-free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686300" y="2180780"/>
              <a:ext cx="1828800" cy="120032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chemeClr val="tx2">
                      <a:lumMod val="75000"/>
                    </a:schemeClr>
                  </a:solidFill>
                </a:rPr>
                <a:t>NON-REGULATED TERMS</a:t>
              </a:r>
            </a:p>
            <a:p>
              <a:pPr algn="ctr"/>
              <a:r>
                <a:rPr lang="en-US" sz="1200" b="1" dirty="0" smtClean="0">
                  <a:solidFill>
                    <a:schemeClr val="tx2">
                      <a:lumMod val="75000"/>
                    </a:schemeClr>
                  </a:solidFill>
                </a:rPr>
                <a:t>Humanely-raised</a:t>
              </a:r>
            </a:p>
            <a:p>
              <a:pPr algn="ctr"/>
              <a:r>
                <a:rPr lang="en-US" sz="1200" b="1" dirty="0" smtClean="0">
                  <a:solidFill>
                    <a:schemeClr val="tx2">
                      <a:lumMod val="75000"/>
                    </a:schemeClr>
                  </a:solidFill>
                </a:rPr>
                <a:t>Natural (besides meat, poultry, eggs)</a:t>
              </a:r>
            </a:p>
            <a:p>
              <a:pPr algn="ctr"/>
              <a:r>
                <a:rPr lang="en-US" sz="1200" b="1" dirty="0" smtClean="0">
                  <a:solidFill>
                    <a:schemeClr val="tx2">
                      <a:lumMod val="75000"/>
                    </a:schemeClr>
                  </a:solidFill>
                </a:rPr>
                <a:t>No added hormones</a:t>
              </a:r>
            </a:p>
            <a:p>
              <a:pPr algn="ctr"/>
              <a:r>
                <a:rPr lang="en-US" sz="1200" b="1" dirty="0" smtClean="0">
                  <a:solidFill>
                    <a:schemeClr val="tx2">
                      <a:lumMod val="75000"/>
                    </a:schemeClr>
                  </a:solidFill>
                </a:rPr>
                <a:t>Pasture-raised</a:t>
              </a:r>
              <a:endParaRPr lang="en-US" sz="1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362200" y="685800"/>
            <a:ext cx="44196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When reading package labels, consider these things</a:t>
            </a: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</a:rPr>
              <a:t>…</a:t>
            </a:r>
          </a:p>
          <a:p>
            <a:endParaRPr lang="en-US" sz="12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3038" indent="-173038">
              <a:buAutoNum type="arabicParenR"/>
            </a:pP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</a:rPr>
              <a:t>Is this term </a:t>
            </a:r>
            <a:r>
              <a:rPr lang="en-US" sz="1200" i="1" dirty="0" smtClean="0">
                <a:solidFill>
                  <a:schemeClr val="tx2">
                    <a:lumMod val="75000"/>
                  </a:schemeClr>
                </a:solidFill>
              </a:rPr>
              <a:t>regulated</a:t>
            </a: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</a:p>
          <a:p>
            <a:pPr marL="173038" indent="-173038">
              <a:buAutoNum type="arabicParenR"/>
            </a:pP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</a:rPr>
              <a:t>Even if the term is regulated, </a:t>
            </a:r>
            <a:r>
              <a:rPr lang="en-US" sz="1200" i="1" dirty="0" smtClean="0">
                <a:solidFill>
                  <a:schemeClr val="tx2">
                    <a:lumMod val="75000"/>
                  </a:schemeClr>
                </a:solidFill>
              </a:rPr>
              <a:t>does it apply to my nutrition needs</a:t>
            </a: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</a:p>
          <a:p>
            <a:pPr marL="173038" indent="-173038">
              <a:buAutoNum type="arabicParenR"/>
            </a:pP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</a:rPr>
              <a:t>Can the nutrition facts or ingredients tell me more information?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200" y="1981200"/>
            <a:ext cx="2362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i="1" dirty="0" smtClean="0"/>
              <a:t>For example, the recently regulated term “gluten-free” IS important for people with Celiac disease, but it does not mean a product is “healthier” for everyone.</a:t>
            </a:r>
            <a:endParaRPr lang="en-US" sz="1400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152400" y="3581400"/>
            <a:ext cx="6553200" cy="49244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</a:rPr>
              <a:t>No single food can meet all your nutrition needs, so looking at the same nutrients on every label </a:t>
            </a: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</a:rPr>
              <a:t>won’t give you all the info</a:t>
            </a: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</a:rPr>
              <a:t>. Below are </a:t>
            </a: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</a:rPr>
              <a:t>just a </a:t>
            </a: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</a:rPr>
              <a:t>few </a:t>
            </a: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</a:rPr>
              <a:t>things to consider when looking at the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nutrition</a:t>
            </a: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</a:rPr>
              <a:t> facts. </a:t>
            </a:r>
            <a:endParaRPr lang="en-US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257145"/>
              </p:ext>
            </p:extLst>
          </p:nvPr>
        </p:nvGraphicFramePr>
        <p:xfrm>
          <a:off x="2400300" y="4216400"/>
          <a:ext cx="4381500" cy="478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1100"/>
                <a:gridCol w="3200400"/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LABEL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INFO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TIPS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23540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Servings</a:t>
                      </a:r>
                      <a:r>
                        <a:rPr lang="en-US" sz="1200" dirty="0" smtClean="0"/>
                        <a:t>/ Calories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Check</a:t>
                      </a:r>
                      <a:r>
                        <a:rPr lang="en-US" sz="1200" baseline="0" dirty="0" smtClean="0"/>
                        <a:t> the serving size and number of servings. Note the calories are </a:t>
                      </a:r>
                      <a:r>
                        <a:rPr lang="en-US" sz="1200" i="1" baseline="0" dirty="0" smtClean="0"/>
                        <a:t>per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i="1" baseline="0" dirty="0" smtClean="0"/>
                        <a:t>serving</a:t>
                      </a:r>
                      <a:r>
                        <a:rPr lang="en-US" sz="1200" baseline="0" dirty="0" smtClean="0"/>
                        <a:t>.</a:t>
                      </a:r>
                      <a:endParaRPr lang="en-US" sz="1200" dirty="0"/>
                    </a:p>
                  </a:txBody>
                  <a:tcPr/>
                </a:tc>
              </a:tr>
              <a:tr h="26588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Saturated</a:t>
                      </a:r>
                      <a:r>
                        <a:rPr lang="en-US" sz="1200" baseline="0" dirty="0" smtClean="0"/>
                        <a:t> Fat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Check fat when</a:t>
                      </a:r>
                      <a:r>
                        <a:rPr lang="en-US" sz="1200" baseline="0" dirty="0" smtClean="0"/>
                        <a:t> choosing meats, dairy products, and pre-made foods (granola, frozen dinners, </a:t>
                      </a:r>
                      <a:r>
                        <a:rPr lang="en-US" sz="1200" baseline="0" dirty="0" err="1" smtClean="0"/>
                        <a:t>etc</a:t>
                      </a:r>
                      <a:r>
                        <a:rPr lang="en-US" sz="1200" baseline="0" dirty="0" smtClean="0"/>
                        <a:t>). </a:t>
                      </a:r>
                    </a:p>
                    <a:p>
                      <a:pPr marL="117475" indent="-117475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Aim for &lt;10% daily value from saturated fat</a:t>
                      </a:r>
                      <a:endParaRPr lang="en-US" sz="1200" dirty="0"/>
                    </a:p>
                  </a:txBody>
                  <a:tcPr/>
                </a:tc>
              </a:tr>
              <a:tr h="14396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Sodium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Monitor sodium in packaged</a:t>
                      </a:r>
                      <a:r>
                        <a:rPr lang="en-US" sz="1200" baseline="0" dirty="0" smtClean="0"/>
                        <a:t> foods (soups, frozen dinners, crackers, </a:t>
                      </a:r>
                      <a:r>
                        <a:rPr lang="en-US" sz="1200" baseline="0" dirty="0" err="1" smtClean="0"/>
                        <a:t>etc</a:t>
                      </a:r>
                      <a:r>
                        <a:rPr lang="en-US" sz="1200" baseline="0" dirty="0" smtClean="0"/>
                        <a:t>)</a:t>
                      </a:r>
                    </a:p>
                    <a:p>
                      <a:pPr marL="117475" indent="-117475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Think of daily meal plan: if </a:t>
                      </a:r>
                      <a:r>
                        <a:rPr lang="en-US" sz="1200" baseline="0" dirty="0" smtClean="0"/>
                        <a:t>having three </a:t>
                      </a:r>
                      <a:r>
                        <a:rPr lang="en-US" sz="1200" baseline="0" dirty="0" smtClean="0"/>
                        <a:t>meals, each one should be under roughly 800 mg sodium (for total intake &lt;2300 mg)</a:t>
                      </a:r>
                      <a:endParaRPr lang="en-US" sz="1200" dirty="0"/>
                    </a:p>
                  </a:txBody>
                  <a:tcPr/>
                </a:tc>
              </a:tr>
              <a:tr h="25064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</a:t>
                      </a:r>
                      <a:r>
                        <a:rPr lang="en-US" sz="1200" baseline="0" dirty="0" smtClean="0"/>
                        <a:t> Carb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People with diabetes </a:t>
                      </a:r>
                      <a:r>
                        <a:rPr lang="en-US" sz="1200" baseline="0" dirty="0" smtClean="0"/>
                        <a:t>should </a:t>
                      </a:r>
                      <a:r>
                        <a:rPr lang="en-US" sz="1200" baseline="0" dirty="0" smtClean="0"/>
                        <a:t>check total carbs for blood sugar purposes.</a:t>
                      </a:r>
                      <a:endParaRPr lang="en-US" sz="1200" dirty="0"/>
                    </a:p>
                  </a:txBody>
                  <a:tcPr/>
                </a:tc>
              </a:tr>
              <a:tr h="20492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Fiber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Aim</a:t>
                      </a:r>
                      <a:r>
                        <a:rPr lang="en-US" sz="1200" baseline="0" dirty="0" smtClean="0"/>
                        <a:t> for &gt;3 g fiber per serving in packaged goods (bread, cereal, crackers)</a:t>
                      </a:r>
                      <a:endParaRPr lang="en-US" sz="1200" dirty="0" smtClean="0"/>
                    </a:p>
                  </a:txBody>
                  <a:tcPr/>
                </a:tc>
              </a:tr>
              <a:tr h="15920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Sugar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This line indicates both natural and</a:t>
                      </a:r>
                      <a:r>
                        <a:rPr lang="en-US" sz="1200" baseline="0" dirty="0" smtClean="0"/>
                        <a:t> added sugars. Check the ingredients to assess added sugar.</a:t>
                      </a:r>
                      <a:endParaRPr lang="en-US" sz="1200" dirty="0" smtClean="0"/>
                    </a:p>
                  </a:txBody>
                  <a:tcPr/>
                </a:tc>
              </a:tr>
              <a:tr h="22016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Ingredients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Aim for simple ingredients.</a:t>
                      </a:r>
                      <a:r>
                        <a:rPr lang="en-US" sz="1200" baseline="0" dirty="0" smtClean="0"/>
                        <a:t> If sugar from any source is one of top three ingredients, consume this food in moderation.</a:t>
                      </a:r>
                      <a:endParaRPr lang="en-US" sz="12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319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LaurenT</dc:creator>
  <cp:lastModifiedBy>ltrocchio</cp:lastModifiedBy>
  <cp:revision>10</cp:revision>
  <dcterms:created xsi:type="dcterms:W3CDTF">2014-08-14T17:28:13Z</dcterms:created>
  <dcterms:modified xsi:type="dcterms:W3CDTF">2017-09-26T22:13:47Z</dcterms:modified>
</cp:coreProperties>
</file>